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5" r:id="rId2"/>
    <p:sldId id="281" r:id="rId3"/>
    <p:sldId id="296" r:id="rId4"/>
    <p:sldId id="297" r:id="rId5"/>
    <p:sldId id="292" r:id="rId6"/>
    <p:sldId id="295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DB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75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5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1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88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7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6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4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3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F5AF-AF33-4D92-BD46-09D609F140B3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527041"/>
            <a:ext cx="9127361" cy="389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/>
            <a:r>
              <a:rPr lang="ru-RU" sz="2400" b="1" dirty="0">
                <a:latin typeface="+mn-lt"/>
                <a:cs typeface="Times New Roman" panose="02020603050405020304" pitchFamily="18" charset="0"/>
              </a:rPr>
              <a:t>О правоприменительной практике контрольной (надзорной) деятельности в Приволжском управлении Федеральной службы по экологическому, технологическому и атомному надзору при осуществлении надзора за объектами нефтегазоперерабатывающей, нефтехимической промышленности и объектов нефтепродуктообеспечения, химического комплекса и транспортирования опасных веществ за 2023 год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Начальник отдела по надзору за взрывоопасными и химически опасными объектами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Правдин Дмитрий Андреевич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1524000" y="127003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862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27343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7ECED08-7947-43F3-B66C-5F41CD36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126" y="6551630"/>
            <a:ext cx="6391275" cy="306370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/>
              <a:t>202</a:t>
            </a:r>
            <a:r>
              <a:rPr lang="en-US" sz="2000" dirty="0"/>
              <a:t>4</a:t>
            </a:r>
            <a:endParaRPr lang="ru-RU" sz="20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4070" y="608912"/>
            <a:ext cx="8860870" cy="2107784"/>
          </a:xfrm>
        </p:spPr>
        <p:txBody>
          <a:bodyPr>
            <a:normAutofit fontScale="90000"/>
          </a:bodyPr>
          <a:lstStyle/>
          <a:p>
            <a:pPr defTabSz="841247"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900" dirty="0">
                <a:latin typeface="Arial Black" panose="020B0A04020102020204" pitchFamily="34" charset="0"/>
                <a:sym typeface="Calibri"/>
              </a:rPr>
              <a:t>Объекты нефтегазоперерабатывающей, нефтехимической промышленности и объектов нефтепродуктообеспечения, химического комплекса и транспортирования опасных веществ</a:t>
            </a:r>
            <a:br>
              <a:rPr lang="ru-RU" sz="2900" dirty="0">
                <a:latin typeface="Arial Black" panose="020B0A04020102020204" pitchFamily="34" charset="0"/>
              </a:rPr>
            </a:br>
            <a:endParaRPr lang="ru-RU" sz="2900" dirty="0"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878342"/>
              </p:ext>
            </p:extLst>
          </p:nvPr>
        </p:nvGraphicFramePr>
        <p:xfrm>
          <a:off x="527514" y="2577618"/>
          <a:ext cx="11240415" cy="3912217"/>
        </p:xfrm>
        <a:graphic>
          <a:graphicData uri="http://schemas.openxmlformats.org/drawingml/2006/table">
            <a:tbl>
              <a:tblPr/>
              <a:tblGrid>
                <a:gridCol w="3473730">
                  <a:extLst>
                    <a:ext uri="{9D8B030D-6E8A-4147-A177-3AD203B41FA5}">
                      <a16:colId xmlns:a16="http://schemas.microsoft.com/office/drawing/2014/main" val="3958478899"/>
                    </a:ext>
                  </a:extLst>
                </a:gridCol>
                <a:gridCol w="1710443">
                  <a:extLst>
                    <a:ext uri="{9D8B030D-6E8A-4147-A177-3AD203B41FA5}">
                      <a16:colId xmlns:a16="http://schemas.microsoft.com/office/drawing/2014/main" val="1610246113"/>
                    </a:ext>
                  </a:extLst>
                </a:gridCol>
                <a:gridCol w="1497496">
                  <a:extLst>
                    <a:ext uri="{9D8B030D-6E8A-4147-A177-3AD203B41FA5}">
                      <a16:colId xmlns:a16="http://schemas.microsoft.com/office/drawing/2014/main" val="3430037400"/>
                    </a:ext>
                  </a:extLst>
                </a:gridCol>
                <a:gridCol w="1470991">
                  <a:extLst>
                    <a:ext uri="{9D8B030D-6E8A-4147-A177-3AD203B41FA5}">
                      <a16:colId xmlns:a16="http://schemas.microsoft.com/office/drawing/2014/main" val="3633388616"/>
                    </a:ext>
                  </a:extLst>
                </a:gridCol>
                <a:gridCol w="1510748">
                  <a:extLst>
                    <a:ext uri="{9D8B030D-6E8A-4147-A177-3AD203B41FA5}">
                      <a16:colId xmlns:a16="http://schemas.microsoft.com/office/drawing/2014/main" val="519102902"/>
                    </a:ext>
                  </a:extLst>
                </a:gridCol>
                <a:gridCol w="1577007">
                  <a:extLst>
                    <a:ext uri="{9D8B030D-6E8A-4147-A177-3AD203B41FA5}">
                      <a16:colId xmlns:a16="http://schemas.microsoft.com/office/drawing/2014/main" val="1971617585"/>
                    </a:ext>
                  </a:extLst>
                </a:gridCol>
              </a:tblGrid>
              <a:tr h="8991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</a:t>
                      </a:r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видам надзора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IV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176"/>
                  </a:ext>
                </a:extLst>
              </a:tr>
              <a:tr h="79457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нефтехимической и нефтегазоперерабатывающей промышленностью</a:t>
                      </a:r>
                    </a:p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825249"/>
                  </a:ext>
                </a:extLst>
              </a:tr>
              <a:tr h="8909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химически опасными объектами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90313"/>
                  </a:ext>
                </a:extLst>
              </a:tr>
              <a:tr h="896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транспортированием опасных веществ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31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137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71522" y="1130024"/>
            <a:ext cx="8223067" cy="1119854"/>
          </a:xfrm>
        </p:spPr>
        <p:txBody>
          <a:bodyPr>
            <a:normAutofit fontScale="90000"/>
          </a:bodyPr>
          <a:lstStyle/>
          <a:p>
            <a:pPr defTabSz="841247"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3200" dirty="0">
                <a:latin typeface="Arial Black" panose="020B0A04020102020204" pitchFamily="34" charset="0"/>
                <a:sym typeface="Calibri"/>
              </a:rPr>
              <a:t>Контрольно-надзорная</a:t>
            </a:r>
            <a:r>
              <a:rPr lang="ru-RU" sz="2000" dirty="0">
                <a:sym typeface="Calibri"/>
              </a:rPr>
              <a:t> </a:t>
            </a:r>
            <a:r>
              <a:rPr lang="ru-RU" sz="3200" dirty="0">
                <a:latin typeface="Arial Black" panose="020B0A04020102020204" pitchFamily="34" charset="0"/>
                <a:sym typeface="Calibri"/>
              </a:rPr>
              <a:t>деятельность</a:t>
            </a:r>
            <a:br>
              <a:rPr lang="ru-RU" sz="2400" b="1" cap="all" dirty="0">
                <a:latin typeface="Calibri" panose="020F0502020204030204" pitchFamily="34" charset="0"/>
              </a:rPr>
            </a:br>
            <a:endParaRPr lang="ru-RU" sz="2400" b="1" cap="all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747297"/>
              </p:ext>
            </p:extLst>
          </p:nvPr>
        </p:nvGraphicFramePr>
        <p:xfrm>
          <a:off x="671522" y="2249878"/>
          <a:ext cx="10848956" cy="3634087"/>
        </p:xfrm>
        <a:graphic>
          <a:graphicData uri="http://schemas.openxmlformats.org/drawingml/2006/table">
            <a:tbl>
              <a:tblPr/>
              <a:tblGrid>
                <a:gridCol w="4070204">
                  <a:extLst>
                    <a:ext uri="{9D8B030D-6E8A-4147-A177-3AD203B41FA5}">
                      <a16:colId xmlns:a16="http://schemas.microsoft.com/office/drawing/2014/main" val="3958478899"/>
                    </a:ext>
                  </a:extLst>
                </a:gridCol>
                <a:gridCol w="3453237">
                  <a:extLst>
                    <a:ext uri="{9D8B030D-6E8A-4147-A177-3AD203B41FA5}">
                      <a16:colId xmlns:a16="http://schemas.microsoft.com/office/drawing/2014/main" val="1610246113"/>
                    </a:ext>
                  </a:extLst>
                </a:gridCol>
                <a:gridCol w="3325515">
                  <a:extLst>
                    <a:ext uri="{9D8B030D-6E8A-4147-A177-3AD203B41FA5}">
                      <a16:colId xmlns:a16="http://schemas.microsoft.com/office/drawing/2014/main" val="3430037400"/>
                    </a:ext>
                  </a:extLst>
                </a:gridCol>
              </a:tblGrid>
              <a:tr h="6783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Вид проверок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17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Постоянный государственный надзор</a:t>
                      </a:r>
                    </a:p>
                    <a:p>
                      <a:pPr algn="l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825249"/>
                  </a:ext>
                </a:extLst>
              </a:tr>
              <a:tr h="700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Плановые проверки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290313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Внеплановые проверки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314791"/>
                  </a:ext>
                </a:extLst>
              </a:tr>
              <a:tr h="7490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проведено проверок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78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87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81346" y="2150879"/>
            <a:ext cx="714181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dirty="0"/>
              <a:t>19.12.2023 при проведении испытаний на герметичность трубопроводов и оборудования контура высокого давления </a:t>
            </a:r>
            <a:br>
              <a:rPr lang="ru-RU" dirty="0"/>
            </a:br>
            <a:r>
              <a:rPr lang="ru-RU" dirty="0"/>
              <a:t>на «Площадке производства комплекса глубокой переработки тяжелых остатков» АО «Таиф-НК» произошла разгерметизация </a:t>
            </a:r>
            <a:br>
              <a:rPr lang="ru-RU" dirty="0"/>
            </a:br>
            <a:r>
              <a:rPr lang="ru-RU" dirty="0"/>
              <a:t>с последующим возгоранием газовоздушной смеси и сбросом давления через клапан аварийного сброса давления на факельную установку. Пострадавших нет.</a:t>
            </a:r>
          </a:p>
          <a:p>
            <a:pPr indent="536575" algn="just"/>
            <a:r>
              <a:rPr lang="ru-RU" dirty="0"/>
              <a:t>Предварительной причиной возникновения аварии стал выход из строя (разгерметизации) переключающего устройства </a:t>
            </a:r>
            <a:br>
              <a:rPr lang="ru-RU" dirty="0"/>
            </a:br>
            <a:r>
              <a:rPr lang="ru-RU" dirty="0"/>
              <a:t>с последующим возникновением пожара, явилось (не соответствие марки стали болта вала проектной (конструкторской документации)) недопустимо низкое качество металла болта вала переключающего устройства. Расследование аварии на текущий момент не завершено.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1346" y="1181256"/>
            <a:ext cx="68501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 Black" panose="020B0A04020102020204" pitchFamily="34" charset="0"/>
                <a:ea typeface="+mj-ea"/>
                <a:cs typeface="+mj-cs"/>
              </a:rPr>
              <a:t>Аварийность и травматизм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775" y="1369000"/>
            <a:ext cx="4068710" cy="459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584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66211" y="1828800"/>
            <a:ext cx="111679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endParaRPr lang="ru-RU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неукомплектованность штата работников опасных производственных объектов;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отсутствие аттестации руководителей и специалистов, связанных с эксплуатацией ОПО;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отсутствие экспертизы ПБ технических устройств с истекшим сроком службы </a:t>
            </a:r>
            <a:br>
              <a:rPr lang="ru-RU" sz="2400" dirty="0"/>
            </a:br>
            <a:r>
              <a:rPr lang="ru-RU" sz="2400" dirty="0"/>
              <a:t>с целью определения возможности дальнейшей безопасной эксплуатации;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отсутствие сигнализации о неисправности работы вентиляционных систем </a:t>
            </a:r>
            <a:br>
              <a:rPr lang="ru-RU" sz="2400" dirty="0"/>
            </a:br>
            <a:r>
              <a:rPr lang="ru-RU" sz="2400" dirty="0"/>
              <a:t>в помещениях управления;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отсутствие автоматического контроля за состоянием воздушной среды при снятии средств контроля для ремонта, наладки или поверки.</a:t>
            </a:r>
            <a:endParaRPr lang="ru-RU" sz="2400" dirty="0">
              <a:effectLst/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71DEAA3-89E5-405B-9150-AA7270212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728" y="1122363"/>
            <a:ext cx="9244159" cy="706437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>
                <a:latin typeface="Arial Black" panose="020B0A04020102020204" pitchFamily="34" charset="0"/>
              </a:rPr>
              <a:t>Типовые нарушения:</a:t>
            </a:r>
          </a:p>
        </p:txBody>
      </p:sp>
    </p:spTree>
    <p:extLst>
      <p:ext uri="{BB962C8B-B14F-4D97-AF65-F5344CB8AC3E}">
        <p14:creationId xmlns:p14="http://schemas.microsoft.com/office/powerpoint/2010/main" val="2845276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756524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25742"/>
            <a:ext cx="432048" cy="4862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37100" y="2743497"/>
            <a:ext cx="1081237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износ оборудования;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низкий уровень исполнительской дисциплины обслуживающего оборудование персонала, руководителей и специалистов предприятий (организаций);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низкий уровень эффективности производственного контроля за соблюдением требований ПБ;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низкий уровень контроля за исправностью технологического оборудования </a:t>
            </a:r>
            <a:br>
              <a:rPr lang="ru-RU" sz="2400" dirty="0"/>
            </a:br>
            <a:r>
              <a:rPr lang="ru-RU" sz="2400" dirty="0"/>
              <a:t>в период осуществления технологического процесса.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2797" y="968890"/>
            <a:ext cx="78171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 Black" panose="020B0A04020102020204" pitchFamily="34" charset="0"/>
                <a:ea typeface="+mj-ea"/>
                <a:cs typeface="+mj-cs"/>
              </a:rPr>
              <a:t>Причины снижения уровня промышленной безопасности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988914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4183</TotalTime>
  <Words>383</Words>
  <Application>Microsoft Office PowerPoint</Application>
  <PresentationFormat>Широкоэкранный</PresentationFormat>
  <Paragraphs>79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Объекты нефтегазоперерабатывающей, нефтехимической промышленности и объектов нефтепродуктообеспечения, химического комплекса и транспортирования опасных веществ </vt:lpstr>
      <vt:lpstr>Контрольно-надзорная деятельность </vt:lpstr>
      <vt:lpstr>Презентация PowerPoint</vt:lpstr>
      <vt:lpstr>Типовые нарушения: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MAF</dc:creator>
  <cp:lastModifiedBy>Измайлова Зульфия Наилевна</cp:lastModifiedBy>
  <cp:revision>146</cp:revision>
  <cp:lastPrinted>2023-05-30T12:53:07Z</cp:lastPrinted>
  <dcterms:created xsi:type="dcterms:W3CDTF">2021-10-13T13:11:18Z</dcterms:created>
  <dcterms:modified xsi:type="dcterms:W3CDTF">2024-02-29T11:19:23Z</dcterms:modified>
</cp:coreProperties>
</file>